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gmsCmWHIdzrJmjzpsRF566EOcN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29C55B-9FCB-4A7E-8D0E-B793024C2CC3}">
  <a:tblStyle styleId="{5B29C55B-9FCB-4A7E-8D0E-B793024C2CC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  <a:tblStyle styleId="{4262D0F8-3B93-4B79-8724-39A00D866121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6E6E6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6E6E6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6" name="Google Shape;26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1438103"/>
            <a:ext cx="7772400" cy="1928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19120"/>
            <a:ext cx="6400800" cy="1678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14"/>
          <p:cNvSpPr/>
          <p:nvPr/>
        </p:nvSpPr>
        <p:spPr>
          <a:xfrm>
            <a:off x="174284" y="3566374"/>
            <a:ext cx="8795433" cy="53468"/>
          </a:xfrm>
          <a:prstGeom prst="rect">
            <a:avLst/>
          </a:prstGeom>
          <a:solidFill>
            <a:srgbClr val="00467F"/>
          </a:solidFill>
          <a:ln cap="flat" cmpd="sng" w="25400">
            <a:solidFill>
              <a:srgbClr val="0046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4"/>
          <p:cNvSpPr/>
          <p:nvPr/>
        </p:nvSpPr>
        <p:spPr>
          <a:xfrm>
            <a:off x="174284" y="1185358"/>
            <a:ext cx="8795433" cy="53468"/>
          </a:xfrm>
          <a:prstGeom prst="rect">
            <a:avLst/>
          </a:prstGeom>
          <a:solidFill>
            <a:srgbClr val="00467F"/>
          </a:solidFill>
          <a:ln cap="flat" cmpd="sng" w="25400">
            <a:solidFill>
              <a:srgbClr val="0046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2309018" y="-251617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228600" y="914400"/>
            <a:ext cx="8763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Char char="▪"/>
              <a:defRPr b="0" i="0" sz="200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bar.png" id="26" name="Google Shape;2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4770" y="765178"/>
            <a:ext cx="8766830" cy="7338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6858000" y="624840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bar-g.png" id="28" name="Google Shape;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194" y="6595745"/>
            <a:ext cx="8762406" cy="2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16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" type="body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17"/>
          <p:cNvSpPr txBox="1"/>
          <p:nvPr>
            <p:ph idx="2" type="body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17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3" type="body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4" type="body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/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1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21"/>
          <p:cNvSpPr txBox="1"/>
          <p:nvPr>
            <p:ph idx="2" type="body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21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SeongHoonSeo/SSD-KITTI" TargetMode="External"/><Relationship Id="rId4" Type="http://schemas.openxmlformats.org/officeDocument/2006/relationships/hyperlink" Target="https://github.com/SeongHoonSeo/SSD-KITT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685800" y="1438103"/>
            <a:ext cx="7772400" cy="1928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Kitti data set challenge_SSD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결과표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419450" y="3819120"/>
            <a:ext cx="8305100" cy="1678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000"/>
              <a:t>Signal Processing &amp; Artificial-intelligence Lab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000"/>
              <a:t>Hanyang University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실험에 사용한 모델 B 실제 사용 샷</a:t>
            </a:r>
            <a:endParaRPr/>
          </a:p>
        </p:txBody>
      </p:sp>
      <p:pic>
        <p:nvPicPr>
          <p:cNvPr descr="텍스트, 실외, 나무, 하늘이(가) 표시된 사진&#10;&#10;자동 생성된 설명" id="240" name="Google Shape;2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837" y="1143572"/>
            <a:ext cx="8640000" cy="2596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길, 장면, 도로이(가) 표시된 사진&#10;&#10;자동 생성된 설명" id="241" name="Google Shape;24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87" y="3831114"/>
            <a:ext cx="8640000" cy="2596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실험에 사용한 모델 B 실제 사용 샷</a:t>
            </a:r>
            <a:endParaRPr/>
          </a:p>
        </p:txBody>
      </p:sp>
      <p:pic>
        <p:nvPicPr>
          <p:cNvPr descr="텍스트, 하늘, 길, 장면이(가) 표시된 사진&#10;&#10;자동 생성된 설명" id="247" name="Google Shape;24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100" y="1116371"/>
            <a:ext cx="8640000" cy="2592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하늘, 장면, 길, 도로이(가) 표시된 사진&#10;&#10;자동 생성된 설명" id="248" name="Google Shape;24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100" y="3844627"/>
            <a:ext cx="8640000" cy="260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실험에 사용한 모델 B 실제 사용 샷</a:t>
            </a:r>
            <a:endParaRPr/>
          </a:p>
        </p:txBody>
      </p:sp>
      <p:pic>
        <p:nvPicPr>
          <p:cNvPr descr="텍스트, 나무, 도로, 실외이(가) 표시된 사진&#10;&#10;자동 생성된 설명" id="254" name="Google Shape;2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963361"/>
            <a:ext cx="8640000" cy="2582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하늘, 도로, 실외이(가) 표시된 사진&#10;&#10;자동 생성된 설명" id="255" name="Google Shape;25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3793295"/>
            <a:ext cx="8640000" cy="26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실험에 사용한 모델 B 실제 사용 샷</a:t>
            </a:r>
            <a:endParaRPr/>
          </a:p>
        </p:txBody>
      </p:sp>
      <p:pic>
        <p:nvPicPr>
          <p:cNvPr descr="텍스트, 길, 장면, 하늘이(가) 표시된 사진&#10;&#10;자동 생성된 설명" id="261" name="Google Shape;26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00" y="1062371"/>
            <a:ext cx="8640000" cy="2594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도로, 하늘, 실외이(가) 표시된 사진&#10;&#10;자동 생성된 설명" id="262" name="Google Shape;26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3762201"/>
            <a:ext cx="8640000" cy="25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실험에 사용한 모델 B 실제 사용 샷</a:t>
            </a:r>
            <a:endParaRPr/>
          </a:p>
        </p:txBody>
      </p:sp>
      <p:pic>
        <p:nvPicPr>
          <p:cNvPr descr="텍스트, 실외, 나무, 도로이(가) 표시된 사진&#10;&#10;자동 생성된 설명" id="269" name="Google Shape;2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100" y="1510612"/>
            <a:ext cx="8640000" cy="257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/>
          <p:nvPr/>
        </p:nvSpPr>
        <p:spPr>
          <a:xfrm>
            <a:off x="3763973" y="1577187"/>
            <a:ext cx="3277112" cy="4927941"/>
          </a:xfrm>
          <a:prstGeom prst="rect">
            <a:avLst/>
          </a:prstGeom>
          <a:solidFill>
            <a:srgbClr val="DAEEF3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/>
          <p:nvPr/>
        </p:nvSpPr>
        <p:spPr>
          <a:xfrm>
            <a:off x="411173" y="1577187"/>
            <a:ext cx="3277112" cy="4927941"/>
          </a:xfrm>
          <a:prstGeom prst="rect">
            <a:avLst/>
          </a:prstGeom>
          <a:solidFill>
            <a:srgbClr val="FDE9D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6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실험에 사용한 base model</a:t>
            </a:r>
            <a:endParaRPr/>
          </a:p>
        </p:txBody>
      </p:sp>
      <p:sp>
        <p:nvSpPr>
          <p:cNvPr id="99" name="Google Shape;99;p26"/>
          <p:cNvSpPr/>
          <p:nvPr/>
        </p:nvSpPr>
        <p:spPr>
          <a:xfrm>
            <a:off x="1000800" y="883761"/>
            <a:ext cx="926674" cy="41117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endParaRPr/>
          </a:p>
        </p:txBody>
      </p:sp>
      <p:sp>
        <p:nvSpPr>
          <p:cNvPr id="100" name="Google Shape;100;p26"/>
          <p:cNvSpPr/>
          <p:nvPr/>
        </p:nvSpPr>
        <p:spPr>
          <a:xfrm>
            <a:off x="487885" y="1621189"/>
            <a:ext cx="2031318" cy="29558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Conv1(7X7, 64)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6"/>
          <p:cNvSpPr/>
          <p:nvPr/>
        </p:nvSpPr>
        <p:spPr>
          <a:xfrm>
            <a:off x="762512" y="2071241"/>
            <a:ext cx="1482064" cy="8381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 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800" y="2366026"/>
            <a:ext cx="1041429" cy="4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6"/>
          <p:cNvSpPr/>
          <p:nvPr/>
        </p:nvSpPr>
        <p:spPr>
          <a:xfrm>
            <a:off x="762512" y="2995151"/>
            <a:ext cx="1482064" cy="8381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 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6"/>
          <p:cNvSpPr/>
          <p:nvPr/>
        </p:nvSpPr>
        <p:spPr>
          <a:xfrm>
            <a:off x="762512" y="3919061"/>
            <a:ext cx="1482064" cy="8381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 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6"/>
          <p:cNvSpPr/>
          <p:nvPr/>
        </p:nvSpPr>
        <p:spPr>
          <a:xfrm>
            <a:off x="762512" y="4869955"/>
            <a:ext cx="1482064" cy="8381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 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4">
            <a:alphaModFix/>
          </a:blip>
          <a:srcRect b="0" l="0" r="0" t="7074"/>
          <a:stretch/>
        </p:blipFill>
        <p:spPr>
          <a:xfrm>
            <a:off x="1000800" y="3278681"/>
            <a:ext cx="1020158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0800" y="4197006"/>
            <a:ext cx="1014526" cy="4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159" y="5153417"/>
            <a:ext cx="1046769" cy="48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26"/>
          <p:cNvGrpSpPr/>
          <p:nvPr/>
        </p:nvGrpSpPr>
        <p:grpSpPr>
          <a:xfrm>
            <a:off x="2273726" y="3152003"/>
            <a:ext cx="871442" cy="613690"/>
            <a:chOff x="2273726" y="3096770"/>
            <a:chExt cx="871442" cy="613690"/>
          </a:xfrm>
        </p:grpSpPr>
        <p:sp>
          <p:nvSpPr>
            <p:cNvPr id="110" name="Google Shape;110;p26"/>
            <p:cNvSpPr/>
            <p:nvPr/>
          </p:nvSpPr>
          <p:spPr>
            <a:xfrm>
              <a:off x="2273726" y="3201097"/>
              <a:ext cx="245477" cy="411173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6"/>
            <p:cNvSpPr/>
            <p:nvPr/>
          </p:nvSpPr>
          <p:spPr>
            <a:xfrm>
              <a:off x="2519203" y="3096770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6"/>
            <p:cNvSpPr/>
            <p:nvPr/>
          </p:nvSpPr>
          <p:spPr>
            <a:xfrm>
              <a:off x="2519203" y="3514079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26"/>
          <p:cNvGrpSpPr/>
          <p:nvPr/>
        </p:nvGrpSpPr>
        <p:grpSpPr>
          <a:xfrm>
            <a:off x="2273726" y="4069316"/>
            <a:ext cx="871442" cy="613690"/>
            <a:chOff x="2273726" y="3096770"/>
            <a:chExt cx="871442" cy="613690"/>
          </a:xfrm>
        </p:grpSpPr>
        <p:sp>
          <p:nvSpPr>
            <p:cNvPr id="114" name="Google Shape;114;p26"/>
            <p:cNvSpPr/>
            <p:nvPr/>
          </p:nvSpPr>
          <p:spPr>
            <a:xfrm>
              <a:off x="2273726" y="3201097"/>
              <a:ext cx="245477" cy="411173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6"/>
            <p:cNvSpPr/>
            <p:nvPr/>
          </p:nvSpPr>
          <p:spPr>
            <a:xfrm>
              <a:off x="2519203" y="3096770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6"/>
            <p:cNvSpPr/>
            <p:nvPr/>
          </p:nvSpPr>
          <p:spPr>
            <a:xfrm>
              <a:off x="2519203" y="3514079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26"/>
          <p:cNvSpPr/>
          <p:nvPr/>
        </p:nvSpPr>
        <p:spPr>
          <a:xfrm>
            <a:off x="4185887" y="2807236"/>
            <a:ext cx="1482064" cy="63976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Conv-Ax1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26"/>
          <p:cNvGrpSpPr/>
          <p:nvPr/>
        </p:nvGrpSpPr>
        <p:grpSpPr>
          <a:xfrm>
            <a:off x="4616237" y="3036357"/>
            <a:ext cx="699097" cy="358320"/>
            <a:chOff x="6910164" y="2355163"/>
            <a:chExt cx="938947" cy="611960"/>
          </a:xfrm>
        </p:grpSpPr>
        <p:sp>
          <p:nvSpPr>
            <p:cNvPr id="119" name="Google Shape;119;p26"/>
            <p:cNvSpPr/>
            <p:nvPr/>
          </p:nvSpPr>
          <p:spPr>
            <a:xfrm>
              <a:off x="6910165" y="2355163"/>
              <a:ext cx="877578" cy="611960"/>
            </a:xfrm>
            <a:prstGeom prst="bracketPair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6"/>
            <p:cNvSpPr txBox="1"/>
            <p:nvPr/>
          </p:nvSpPr>
          <p:spPr>
            <a:xfrm>
              <a:off x="6910164" y="2378571"/>
              <a:ext cx="938947" cy="405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1X1, 256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3X3, 512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26"/>
          <p:cNvSpPr/>
          <p:nvPr/>
        </p:nvSpPr>
        <p:spPr>
          <a:xfrm>
            <a:off x="4185887" y="3587461"/>
            <a:ext cx="1482064" cy="63976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Conv-Ax2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26"/>
          <p:cNvGrpSpPr/>
          <p:nvPr/>
        </p:nvGrpSpPr>
        <p:grpSpPr>
          <a:xfrm>
            <a:off x="4616237" y="3816582"/>
            <a:ext cx="699097" cy="383038"/>
            <a:chOff x="6910164" y="2355163"/>
            <a:chExt cx="938947" cy="654175"/>
          </a:xfrm>
        </p:grpSpPr>
        <p:sp>
          <p:nvSpPr>
            <p:cNvPr id="123" name="Google Shape;123;p26"/>
            <p:cNvSpPr/>
            <p:nvPr/>
          </p:nvSpPr>
          <p:spPr>
            <a:xfrm>
              <a:off x="6910165" y="2355163"/>
              <a:ext cx="877578" cy="611960"/>
            </a:xfrm>
            <a:prstGeom prst="bracketPair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6"/>
            <p:cNvSpPr txBox="1"/>
            <p:nvPr/>
          </p:nvSpPr>
          <p:spPr>
            <a:xfrm>
              <a:off x="6910164" y="2378571"/>
              <a:ext cx="938947" cy="630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1X1, 128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3X3, 256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6"/>
          <p:cNvSpPr/>
          <p:nvPr/>
        </p:nvSpPr>
        <p:spPr>
          <a:xfrm>
            <a:off x="4185887" y="4360638"/>
            <a:ext cx="1482064" cy="63976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Conv-Ax3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26"/>
          <p:cNvGrpSpPr/>
          <p:nvPr/>
        </p:nvGrpSpPr>
        <p:grpSpPr>
          <a:xfrm>
            <a:off x="4616237" y="4589759"/>
            <a:ext cx="699097" cy="383038"/>
            <a:chOff x="6910164" y="2355163"/>
            <a:chExt cx="938947" cy="654175"/>
          </a:xfrm>
        </p:grpSpPr>
        <p:sp>
          <p:nvSpPr>
            <p:cNvPr id="127" name="Google Shape;127;p26"/>
            <p:cNvSpPr/>
            <p:nvPr/>
          </p:nvSpPr>
          <p:spPr>
            <a:xfrm>
              <a:off x="6910165" y="2355163"/>
              <a:ext cx="877578" cy="611960"/>
            </a:xfrm>
            <a:prstGeom prst="bracketPair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6"/>
            <p:cNvSpPr txBox="1"/>
            <p:nvPr/>
          </p:nvSpPr>
          <p:spPr>
            <a:xfrm>
              <a:off x="6910164" y="2378571"/>
              <a:ext cx="938947" cy="630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1X1, 128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3X3, 256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" name="Google Shape;129;p26"/>
          <p:cNvGrpSpPr/>
          <p:nvPr/>
        </p:nvGrpSpPr>
        <p:grpSpPr>
          <a:xfrm>
            <a:off x="5694545" y="2820272"/>
            <a:ext cx="871442" cy="613690"/>
            <a:chOff x="2273726" y="3096770"/>
            <a:chExt cx="871442" cy="613690"/>
          </a:xfrm>
        </p:grpSpPr>
        <p:sp>
          <p:nvSpPr>
            <p:cNvPr id="130" name="Google Shape;130;p26"/>
            <p:cNvSpPr/>
            <p:nvPr/>
          </p:nvSpPr>
          <p:spPr>
            <a:xfrm>
              <a:off x="2273726" y="3201097"/>
              <a:ext cx="245477" cy="411173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2519203" y="3096770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2519203" y="3514079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26"/>
          <p:cNvGrpSpPr/>
          <p:nvPr/>
        </p:nvGrpSpPr>
        <p:grpSpPr>
          <a:xfrm>
            <a:off x="5694545" y="3609637"/>
            <a:ext cx="871442" cy="613690"/>
            <a:chOff x="2273726" y="3096770"/>
            <a:chExt cx="871442" cy="613690"/>
          </a:xfrm>
        </p:grpSpPr>
        <p:sp>
          <p:nvSpPr>
            <p:cNvPr id="134" name="Google Shape;134;p26"/>
            <p:cNvSpPr/>
            <p:nvPr/>
          </p:nvSpPr>
          <p:spPr>
            <a:xfrm>
              <a:off x="2273726" y="3201097"/>
              <a:ext cx="245477" cy="411173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2519203" y="3096770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2519203" y="3514079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26"/>
          <p:cNvGrpSpPr/>
          <p:nvPr/>
        </p:nvGrpSpPr>
        <p:grpSpPr>
          <a:xfrm>
            <a:off x="5694545" y="4396777"/>
            <a:ext cx="871442" cy="613690"/>
            <a:chOff x="2273726" y="3096770"/>
            <a:chExt cx="871442" cy="613690"/>
          </a:xfrm>
        </p:grpSpPr>
        <p:sp>
          <p:nvSpPr>
            <p:cNvPr id="138" name="Google Shape;138;p26"/>
            <p:cNvSpPr/>
            <p:nvPr/>
          </p:nvSpPr>
          <p:spPr>
            <a:xfrm>
              <a:off x="2273726" y="3201097"/>
              <a:ext cx="245477" cy="411173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2519203" y="3096770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2519203" y="3514079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26"/>
          <p:cNvSpPr txBox="1"/>
          <p:nvPr/>
        </p:nvSpPr>
        <p:spPr>
          <a:xfrm>
            <a:off x="2718652" y="6014174"/>
            <a:ext cx="9696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 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5830068" y="5981908"/>
            <a:ext cx="12110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 Layer</a:t>
            </a:r>
            <a:endParaRPr/>
          </a:p>
        </p:txBody>
      </p:sp>
      <p:cxnSp>
        <p:nvCxnSpPr>
          <p:cNvPr id="143" name="Google Shape;143;p26"/>
          <p:cNvCxnSpPr>
            <a:stCxn id="100" idx="2"/>
            <a:endCxn id="101" idx="0"/>
          </p:cNvCxnSpPr>
          <p:nvPr/>
        </p:nvCxnSpPr>
        <p:spPr>
          <a:xfrm>
            <a:off x="1503544" y="1916773"/>
            <a:ext cx="0" cy="154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44" name="Google Shape;144;p26"/>
          <p:cNvCxnSpPr/>
          <p:nvPr/>
        </p:nvCxnSpPr>
        <p:spPr>
          <a:xfrm>
            <a:off x="1503544" y="2921261"/>
            <a:ext cx="0" cy="86164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45" name="Google Shape;145;p26"/>
          <p:cNvCxnSpPr/>
          <p:nvPr/>
        </p:nvCxnSpPr>
        <p:spPr>
          <a:xfrm>
            <a:off x="1508656" y="3840777"/>
            <a:ext cx="0" cy="86164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46" name="Google Shape;146;p26"/>
          <p:cNvCxnSpPr>
            <a:stCxn id="105" idx="2"/>
            <a:endCxn id="117" idx="0"/>
          </p:cNvCxnSpPr>
          <p:nvPr/>
        </p:nvCxnSpPr>
        <p:spPr>
          <a:xfrm rot="-5400000">
            <a:off x="1764694" y="2546000"/>
            <a:ext cx="2901000" cy="3423300"/>
          </a:xfrm>
          <a:prstGeom prst="bentConnector5">
            <a:avLst>
              <a:gd fmla="val -7880" name="adj1"/>
              <a:gd fmla="val 57172" name="adj2"/>
              <a:gd fmla="val 107877" name="adj3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47" name="Google Shape;147;p26"/>
          <p:cNvCxnSpPr/>
          <p:nvPr/>
        </p:nvCxnSpPr>
        <p:spPr>
          <a:xfrm>
            <a:off x="4963737" y="3490965"/>
            <a:ext cx="0" cy="86164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48" name="Google Shape;148;p26"/>
          <p:cNvCxnSpPr/>
          <p:nvPr/>
        </p:nvCxnSpPr>
        <p:spPr>
          <a:xfrm>
            <a:off x="4968849" y="4269329"/>
            <a:ext cx="0" cy="86164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149" name="Google Shape;149;p26"/>
          <p:cNvCxnSpPr/>
          <p:nvPr/>
        </p:nvCxnSpPr>
        <p:spPr>
          <a:xfrm>
            <a:off x="1464137" y="1313345"/>
            <a:ext cx="0" cy="277945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50" name="Google Shape;150;p26"/>
          <p:cNvSpPr/>
          <p:nvPr/>
        </p:nvSpPr>
        <p:spPr>
          <a:xfrm>
            <a:off x="7462999" y="3348384"/>
            <a:ext cx="1220250" cy="41117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7355159" y="3830288"/>
            <a:ext cx="27553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(N, 8732, 4)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(N, 8732, n_classes)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26"/>
          <p:cNvCxnSpPr/>
          <p:nvPr/>
        </p:nvCxnSpPr>
        <p:spPr>
          <a:xfrm>
            <a:off x="1521514" y="4763476"/>
            <a:ext cx="0" cy="86164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grpSp>
        <p:nvGrpSpPr>
          <p:cNvPr id="153" name="Google Shape;153;p26"/>
          <p:cNvGrpSpPr/>
          <p:nvPr/>
        </p:nvGrpSpPr>
        <p:grpSpPr>
          <a:xfrm>
            <a:off x="2282931" y="5026224"/>
            <a:ext cx="871442" cy="613690"/>
            <a:chOff x="2273726" y="3096770"/>
            <a:chExt cx="871442" cy="613690"/>
          </a:xfrm>
        </p:grpSpPr>
        <p:sp>
          <p:nvSpPr>
            <p:cNvPr id="154" name="Google Shape;154;p26"/>
            <p:cNvSpPr/>
            <p:nvPr/>
          </p:nvSpPr>
          <p:spPr>
            <a:xfrm>
              <a:off x="2273726" y="3201097"/>
              <a:ext cx="245477" cy="411173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2519203" y="3096770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2519203" y="3514079"/>
              <a:ext cx="625965" cy="196381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26"/>
          <p:cNvSpPr txBox="1"/>
          <p:nvPr/>
        </p:nvSpPr>
        <p:spPr>
          <a:xfrm>
            <a:off x="1927473" y="945083"/>
            <a:ext cx="22584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300 X 300일 경우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Kitti dataset의 예시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228600" y="914400"/>
            <a:ext cx="8763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텍스트, 길, 장면, 도로이(가) 표시된 사진&#10;&#10;자동 생성된 설명"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097" y="1304882"/>
            <a:ext cx="5741805" cy="1733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실외, 하늘, 나무이(가) 표시된 사진&#10;&#10;자동 생성된 설명" id="165" name="Google Shape;16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097" y="3344779"/>
            <a:ext cx="5741804" cy="173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결과표 및 결과표 분석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228600" y="914400"/>
            <a:ext cx="8763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Char char="▪"/>
            </a:pPr>
            <a:r>
              <a:rPr lang="en-US"/>
              <a:t>결과분석(주요 task 요약)</a:t>
            </a:r>
            <a:endParaRPr/>
          </a:p>
        </p:txBody>
      </p:sp>
      <p:graphicFrame>
        <p:nvGraphicFramePr>
          <p:cNvPr id="172" name="Google Shape;172;p28"/>
          <p:cNvGraphicFramePr/>
          <p:nvPr/>
        </p:nvGraphicFramePr>
        <p:xfrm>
          <a:off x="228600" y="1490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{5B29C55B-9FCB-4A7E-8D0E-B793024C2CC3}</a:tableStyleId>
              </a:tblPr>
              <a:tblGrid>
                <a:gridCol w="652100"/>
                <a:gridCol w="791700"/>
                <a:gridCol w="702975"/>
                <a:gridCol w="927700"/>
                <a:gridCol w="542075"/>
                <a:gridCol w="857650"/>
                <a:gridCol w="865525"/>
                <a:gridCol w="1731050"/>
                <a:gridCol w="776825"/>
                <a:gridCol w="954225"/>
              </a:tblGrid>
              <a:tr h="32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번호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Model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Epoch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backbone</a:t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lr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lr_decay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Batch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Train Data Augumentation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 u="none" cap="none" strike="noStrike"/>
                        <a:t>-</a:t>
                      </a:r>
                      <a:endParaRPr i="1"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Result(mAP)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6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A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ResNet50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1e-3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Step decay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12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33.4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6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B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ResNet50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1e-3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Step decay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6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39.3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73" name="Google Shape;173;p28"/>
          <p:cNvSpPr txBox="1"/>
          <p:nvPr/>
        </p:nvSpPr>
        <p:spPr>
          <a:xfrm>
            <a:off x="228600" y="2368848"/>
            <a:ext cx="87630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와 B의 입력사이즈는 각각 (300, 1000), (384,1280)임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해상도를 바꾼 이유는 원본 이미지의 해상도가 높고, 비율이 1:3비율로 기본 SSD에서 요구하는 것처럼 정사각 이미지로 바꿀 경우 이미지와 ground Truth box의 비율 왜곡문제가 심해지기 때문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- SeongHoonSeo/SSD-KITTI: SSD on KITTI Dataset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에서 실험한 수치를 참고하여 300, 300으로 실험하였을 때 mAP가 26정도 나온다고 함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때문에 비율을 바꾸어서 모델 A와 B를 실험하였으며 모델 A는 입력 이미지의 입력 사이즈만 비율에 맞도록 바꾸어준 것이고, 모델 B는 </a:t>
            </a: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- SeongHoonSeo/SSD-KITTI: SSD on KITTI Dataset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의 실험 수치를 참고하여 입력이미지와 Ankor 박스의 비율을 변경하여 실험을 진행한 모델임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/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결과표 및 결과표 분석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228600" y="914400"/>
            <a:ext cx="8763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Char char="▪"/>
            </a:pPr>
            <a:r>
              <a:rPr lang="en-US"/>
              <a:t>결과분석(주요 task 요약)</a:t>
            </a:r>
            <a:endParaRPr/>
          </a:p>
        </p:txBody>
      </p:sp>
      <p:graphicFrame>
        <p:nvGraphicFramePr>
          <p:cNvPr id="180" name="Google Shape;180;p29"/>
          <p:cNvGraphicFramePr/>
          <p:nvPr/>
        </p:nvGraphicFramePr>
        <p:xfrm>
          <a:off x="228600" y="1490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{5B29C55B-9FCB-4A7E-8D0E-B793024C2CC3}</a:tableStyleId>
              </a:tblPr>
              <a:tblGrid>
                <a:gridCol w="652100"/>
                <a:gridCol w="791700"/>
                <a:gridCol w="702975"/>
                <a:gridCol w="927700"/>
                <a:gridCol w="542075"/>
                <a:gridCol w="857650"/>
                <a:gridCol w="865525"/>
                <a:gridCol w="1731050"/>
                <a:gridCol w="776825"/>
                <a:gridCol w="954225"/>
              </a:tblGrid>
              <a:tr h="32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번호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Model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Epoch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backbone</a:t>
                      </a:r>
                      <a:endParaRPr sz="9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lr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lr_decay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Batch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Train Data Augumentation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 u="none" cap="none" strike="noStrike"/>
                        <a:t>-</a:t>
                      </a:r>
                      <a:endParaRPr i="1"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Result(mAP)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6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A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ResNet50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1e-3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Step decay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12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33.4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16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B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256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ResNet50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1e-3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Step decay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6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O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39.3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81" name="Google Shape;181;p29"/>
          <p:cNvSpPr txBox="1"/>
          <p:nvPr/>
        </p:nvSpPr>
        <p:spPr>
          <a:xfrm>
            <a:off x="228600" y="2368848"/>
            <a:ext cx="8763000" cy="4739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실험이 오래 걸리는 관계로, 저번 실험에서는 120000iter 학습시키던 것을 이번에는 60000iter만 학습을 진행시킴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Lr decay는 step decay 방식을 사용하였으며 40000, 50000번째의 역전파를 계산하였을 때, lr에 0.1의 가중치를 곱하여 사용함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실습에 사용된 모든 이미지를 zero center로 맞춰주는 전처리를 진행함, 이미지의 평균값이 0.5라 러프하게 가정하여 진행하였으며 분산에 대해서는 별다른 처리를 가하지 않음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추가로 train data에 대해서는 다음과 같은 augumentation을 적용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/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2" name="Google Shape;182;p29"/>
          <p:cNvGraphicFramePr/>
          <p:nvPr/>
        </p:nvGraphicFramePr>
        <p:xfrm>
          <a:off x="516993" y="50967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{4262D0F8-3B93-4B79-8724-39A00D866121}</a:tableStyleId>
              </a:tblPr>
              <a:tblGrid>
                <a:gridCol w="6096000"/>
              </a:tblGrid>
              <a:tr h="26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/>
                        <a:t>50% 확률로 이미지를 수평으로 뒤집음(Flip)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/>
                        <a:t>50% 확률로 최대 4배까지 이미지를 zoom out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/>
                        <a:t>random crop을 통한 zoom in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대비,색조, 채도를 random하게 바꿈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결과표 및 결과표 분석</a:t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228600" y="914400"/>
            <a:ext cx="87630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Char char="▪"/>
            </a:pPr>
            <a:r>
              <a:rPr lang="en-US"/>
              <a:t>모델 A의 결과</a:t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4F6128"/>
              </a:buClr>
              <a:buSzPts val="2000"/>
              <a:buFont typeface="Noto Sans Symbols"/>
              <a:buChar char="▪"/>
            </a:pPr>
            <a:r>
              <a:rPr lang="en-US"/>
              <a:t>모델 B의 결과</a:t>
            </a:r>
            <a:endParaRPr/>
          </a:p>
        </p:txBody>
      </p:sp>
      <p:pic>
        <p:nvPicPr>
          <p:cNvPr descr="텍스트이(가) 표시된 사진&#10;&#10;자동 생성된 설명"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034" y="1468791"/>
            <a:ext cx="3556066" cy="1960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190" name="Google Shape;19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034" y="3983391"/>
            <a:ext cx="3556065" cy="229708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855484" y="1354202"/>
            <a:ext cx="3388114" cy="5047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&lt;각 클래스 별 결과&gt;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Car(차)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Accuracy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-object(box) 많음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 sitting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accuracy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-object(box)가 거의 없음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Truck, Van , car는 Feature가 매우 유사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오인식하는 경우가 많았음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Misc와 Dontcare은 미사용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Misc는 기타 등등이라는 뜻으로 명확한 객체를 의미하는 것이 아님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Dontcare은 Misc과 같은 뜻이지만 위치정보만 주어지는 라벨임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0"/>
          <p:cNvSpPr/>
          <p:nvPr/>
        </p:nvSpPr>
        <p:spPr>
          <a:xfrm flipH="1">
            <a:off x="4687533" y="1261185"/>
            <a:ext cx="3556065" cy="513961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실험에 사용한 모델 A - Ankor box</a:t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516756" y="2549945"/>
            <a:ext cx="1772817" cy="174482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228599" y="942678"/>
            <a:ext cx="57871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제일 처음 object를 찾는 레이어</a:t>
            </a: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989046" y="5014499"/>
            <a:ext cx="783771" cy="23525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1"/>
          <p:cNvSpPr/>
          <p:nvPr/>
        </p:nvSpPr>
        <p:spPr>
          <a:xfrm rot="5400000">
            <a:off x="1034608" y="4987998"/>
            <a:ext cx="737116" cy="25014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/>
          <p:nvPr/>
        </p:nvSpPr>
        <p:spPr>
          <a:xfrm rot="5400000">
            <a:off x="1162593" y="4898859"/>
            <a:ext cx="481145" cy="46653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/>
          <p:nvPr/>
        </p:nvSpPr>
        <p:spPr>
          <a:xfrm>
            <a:off x="2898495" y="2905142"/>
            <a:ext cx="1664619" cy="10477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48263" y="2149268"/>
            <a:ext cx="32864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기본 300x300 size input model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5007659" y="2556587"/>
            <a:ext cx="3983941" cy="174482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5500739" y="2156559"/>
            <a:ext cx="29027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300 x 1000 size input Model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6560224" y="4850156"/>
            <a:ext cx="783771" cy="23525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 rot="5400000">
            <a:off x="6605785" y="4847996"/>
            <a:ext cx="737116" cy="25014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/>
          <p:nvPr/>
        </p:nvSpPr>
        <p:spPr>
          <a:xfrm rot="5400000">
            <a:off x="6733771" y="4734516"/>
            <a:ext cx="481145" cy="46653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830424" y="5651362"/>
            <a:ext cx="71939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(같은 Ankor box 사용)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Feature의 크기가 가로로 커졌기 때문에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사용되는 ankor 박스의 개수가 많아짐</a:t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하위 레이어들에 대해서도 똑같이 적용됨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실험에 사용한 모델 B - Ankor box</a:t>
            </a: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516756" y="2549945"/>
            <a:ext cx="1772817" cy="174482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228599" y="942678"/>
            <a:ext cx="60278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제일 처음 object를 찾는 레이어</a:t>
            </a:r>
            <a:endParaRPr/>
          </a:p>
        </p:txBody>
      </p:sp>
      <p:sp>
        <p:nvSpPr>
          <p:cNvPr id="218" name="Google Shape;218;p32"/>
          <p:cNvSpPr/>
          <p:nvPr/>
        </p:nvSpPr>
        <p:spPr>
          <a:xfrm>
            <a:off x="989046" y="5014499"/>
            <a:ext cx="783771" cy="23525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2"/>
          <p:cNvSpPr/>
          <p:nvPr/>
        </p:nvSpPr>
        <p:spPr>
          <a:xfrm rot="5400000">
            <a:off x="1034608" y="4987998"/>
            <a:ext cx="737116" cy="25014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2"/>
          <p:cNvSpPr/>
          <p:nvPr/>
        </p:nvSpPr>
        <p:spPr>
          <a:xfrm rot="5400000">
            <a:off x="1162593" y="4898859"/>
            <a:ext cx="481145" cy="46653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2"/>
          <p:cNvSpPr/>
          <p:nvPr/>
        </p:nvSpPr>
        <p:spPr>
          <a:xfrm>
            <a:off x="2898495" y="2905142"/>
            <a:ext cx="1664619" cy="10477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48263" y="2149268"/>
            <a:ext cx="32864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기본 300x300 size input model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5007659" y="2556587"/>
            <a:ext cx="3983941" cy="174482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5500739" y="2156559"/>
            <a:ext cx="29027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384 x 1280 size input Model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548190" y="4810612"/>
            <a:ext cx="783774" cy="161247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2"/>
          <p:cNvSpPr/>
          <p:nvPr/>
        </p:nvSpPr>
        <p:spPr>
          <a:xfrm rot="5400000">
            <a:off x="6709692" y="4787836"/>
            <a:ext cx="505238" cy="250141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2"/>
          <p:cNvSpPr/>
          <p:nvPr/>
        </p:nvSpPr>
        <p:spPr>
          <a:xfrm rot="5400000">
            <a:off x="6797416" y="4666002"/>
            <a:ext cx="329790" cy="466532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830424" y="5651362"/>
            <a:ext cx="719390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(384X1280 size ratio에 최적화된 Ankor box를 사용)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Feature의 크기가 가로로 커졌기 때문에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사용되는 ankor 박스의 개수가 많아짐</a:t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하위 레이어들에 대해서도 똑같이 적용됨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228600" y="76200"/>
            <a:ext cx="8763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실험에 사용한 모델 B 실제 사용 샷</a:t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228600" y="961052"/>
            <a:ext cx="8763000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조건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set의 데이터에서 이미지를 하나씩 뽑아낸 다음 size를 바꾸고 Zero Center만 적용한 다음 모델에 통과시켜 결과를 얻음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map를 구할때와 동일하게 max_overlap을 0.45로 제한을 두고 최대 200개의 점수가 좋은 박스를 구함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각 점수는 모델이 이것이 맞다고 확신할 확률이라 할 수 있으며, 이 점수가 0.4를 넘는 박스만 남기고 전부 지움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이미지에 0.5를 더하여 Zero_center를 되돌린 다음, 남은 박스를 위에 표시함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A_jhkh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2021-07-01T00:53:58Z</dcterms:created>
  <dc:creator>KohJunho</dc:creator>
</cp:coreProperties>
</file>